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2" r:id="rId3"/>
    <p:sldId id="257" r:id="rId4"/>
    <p:sldId id="259" r:id="rId5"/>
    <p:sldId id="258" r:id="rId6"/>
    <p:sldId id="260" r:id="rId7"/>
    <p:sldId id="263" r:id="rId8"/>
    <p:sldId id="261" r:id="rId9"/>
    <p:sldId id="264" r:id="rId10"/>
    <p:sldId id="278" r:id="rId11"/>
    <p:sldId id="265" r:id="rId12"/>
    <p:sldId id="266" r:id="rId13"/>
    <p:sldId id="267" r:id="rId14"/>
    <p:sldId id="271" r:id="rId15"/>
    <p:sldId id="269" r:id="rId16"/>
    <p:sldId id="270" r:id="rId17"/>
    <p:sldId id="272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1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95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antan/OneDrive%20-%20Adobe%20Systems%20Inc/AMS/Projects/IP_Cookie_Map/02_tv_ip_cks_com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antan/OneDrive%20-%20Adobe%20Systems%20Inc/AMS/Projects/IP_Cookie_Map/02_tv_ip_cks_comp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[02_tv_ip_cks_comp.xlsx]02_tv_ip_cks_comp2!PivotTable6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Median IPs per Cookie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'02_tv_ip_cks_comp2'!$G$1:$G$2</c:f>
              <c:strCache>
                <c:ptCount val="1"/>
                <c:pt idx="0">
                  <c:v>dynamic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'02_tv_ip_cks_comp2'!$F$3:$F$15</c:f>
              <c:strCach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12+</c:v>
                </c:pt>
              </c:strCache>
            </c:strRef>
          </c:cat>
          <c:val>
            <c:numRef>
              <c:f>'02_tv_ip_cks_comp2'!$G$3:$G$15</c:f>
              <c:numCache>
                <c:formatCode>0.00%</c:formatCode>
                <c:ptCount val="12"/>
                <c:pt idx="0">
                  <c:v>2.5878226584401039E-2</c:v>
                </c:pt>
                <c:pt idx="1">
                  <c:v>5.5693177477518306E-2</c:v>
                </c:pt>
                <c:pt idx="2">
                  <c:v>8.2964977761088701E-2</c:v>
                </c:pt>
                <c:pt idx="3">
                  <c:v>0.11943420260392726</c:v>
                </c:pt>
                <c:pt idx="4">
                  <c:v>0.16018004777966968</c:v>
                </c:pt>
                <c:pt idx="5">
                  <c:v>0.20759432923947455</c:v>
                </c:pt>
                <c:pt idx="6">
                  <c:v>0.25736886487676341</c:v>
                </c:pt>
                <c:pt idx="7">
                  <c:v>0.30928879184767477</c:v>
                </c:pt>
                <c:pt idx="8">
                  <c:v>0.36018619827915499</c:v>
                </c:pt>
                <c:pt idx="9">
                  <c:v>0.41023386465016604</c:v>
                </c:pt>
                <c:pt idx="10">
                  <c:v>0.45695864274661885</c:v>
                </c:pt>
                <c:pt idx="1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EB-784B-A795-B7FCC6C140E2}"/>
            </c:ext>
          </c:extLst>
        </c:ser>
        <c:ser>
          <c:idx val="1"/>
          <c:order val="1"/>
          <c:tx>
            <c:strRef>
              <c:f>'02_tv_ip_cks_comp2'!$H$1:$H$2</c:f>
              <c:strCache>
                <c:ptCount val="1"/>
                <c:pt idx="0">
                  <c:v>static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'02_tv_ip_cks_comp2'!$F$3:$F$15</c:f>
              <c:strCach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12+</c:v>
                </c:pt>
              </c:strCache>
            </c:strRef>
          </c:cat>
          <c:val>
            <c:numRef>
              <c:f>'02_tv_ip_cks_comp2'!$H$3:$H$15</c:f>
              <c:numCache>
                <c:formatCode>0.00%</c:formatCode>
                <c:ptCount val="12"/>
                <c:pt idx="0">
                  <c:v>0.25259009256130155</c:v>
                </c:pt>
                <c:pt idx="1">
                  <c:v>0.52854156334531499</c:v>
                </c:pt>
                <c:pt idx="2">
                  <c:v>0.65226619383890205</c:v>
                </c:pt>
                <c:pt idx="3">
                  <c:v>0.73434218861321898</c:v>
                </c:pt>
                <c:pt idx="4">
                  <c:v>0.78481860062292719</c:v>
                </c:pt>
                <c:pt idx="5">
                  <c:v>0.82050978206326708</c:v>
                </c:pt>
                <c:pt idx="6">
                  <c:v>0.8459734297714715</c:v>
                </c:pt>
                <c:pt idx="7">
                  <c:v>0.86534269040753597</c:v>
                </c:pt>
                <c:pt idx="8">
                  <c:v>0.88039300882016891</c:v>
                </c:pt>
                <c:pt idx="9">
                  <c:v>0.89241442066163701</c:v>
                </c:pt>
                <c:pt idx="10">
                  <c:v>0.90225456332922238</c:v>
                </c:pt>
                <c:pt idx="1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3EB-784B-A795-B7FCC6C140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36342016"/>
        <c:axId val="936351248"/>
      </c:lineChart>
      <c:catAx>
        <c:axId val="936342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6351248"/>
        <c:crosses val="autoZero"/>
        <c:auto val="1"/>
        <c:lblAlgn val="ctr"/>
        <c:lblOffset val="100"/>
        <c:noMultiLvlLbl val="0"/>
      </c:catAx>
      <c:valAx>
        <c:axId val="936351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6342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[02_tv_ip_cks_comp.xlsx]02_tv_ip_cks_comp3!PivotTable7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Median</a:t>
            </a:r>
            <a:r>
              <a:rPr lang="en-US" baseline="0"/>
              <a:t> IPs per Device ID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'02_tv_ip_cks_comp3'!$G$1:$G$2</c:f>
              <c:strCache>
                <c:ptCount val="1"/>
                <c:pt idx="0">
                  <c:v>dynamic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'02_tv_ip_cks_comp3'!$F$3:$F$13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11+</c:v>
                </c:pt>
              </c:strCache>
            </c:strRef>
          </c:cat>
          <c:val>
            <c:numRef>
              <c:f>'02_tv_ip_cks_comp3'!$G$3:$G$13</c:f>
              <c:numCache>
                <c:formatCode>0.00%</c:formatCode>
                <c:ptCount val="11"/>
                <c:pt idx="0">
                  <c:v>5.4358649481944132E-2</c:v>
                </c:pt>
                <c:pt idx="1">
                  <c:v>8.1806761191462338E-2</c:v>
                </c:pt>
                <c:pt idx="2">
                  <c:v>0.1158699269561075</c:v>
                </c:pt>
                <c:pt idx="3">
                  <c:v>0.15641788847573804</c:v>
                </c:pt>
                <c:pt idx="4">
                  <c:v>0.20162702954837172</c:v>
                </c:pt>
                <c:pt idx="5">
                  <c:v>0.24992556668563337</c:v>
                </c:pt>
                <c:pt idx="6">
                  <c:v>0.29991663468790936</c:v>
                </c:pt>
                <c:pt idx="7">
                  <c:v>0.35017524910349207</c:v>
                </c:pt>
                <c:pt idx="8">
                  <c:v>0.39882899855764775</c:v>
                </c:pt>
                <c:pt idx="9">
                  <c:v>0.44441857657037753</c:v>
                </c:pt>
                <c:pt idx="1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711-F548-A800-95B5F4B7DD57}"/>
            </c:ext>
          </c:extLst>
        </c:ser>
        <c:ser>
          <c:idx val="1"/>
          <c:order val="1"/>
          <c:tx>
            <c:strRef>
              <c:f>'02_tv_ip_cks_comp3'!$H$1:$H$2</c:f>
              <c:strCache>
                <c:ptCount val="1"/>
                <c:pt idx="0">
                  <c:v>static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'02_tv_ip_cks_comp3'!$F$3:$F$13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11+</c:v>
                </c:pt>
              </c:strCache>
            </c:strRef>
          </c:cat>
          <c:val>
            <c:numRef>
              <c:f>'02_tv_ip_cks_comp3'!$H$3:$H$13</c:f>
              <c:numCache>
                <c:formatCode>0.00%</c:formatCode>
                <c:ptCount val="11"/>
                <c:pt idx="0">
                  <c:v>0.35106777157449365</c:v>
                </c:pt>
                <c:pt idx="1">
                  <c:v>0.51270341486618431</c:v>
                </c:pt>
                <c:pt idx="2">
                  <c:v>0.62155947224795338</c:v>
                </c:pt>
                <c:pt idx="3">
                  <c:v>0.70213178779761165</c:v>
                </c:pt>
                <c:pt idx="4">
                  <c:v>0.7613349022356859</c:v>
                </c:pt>
                <c:pt idx="5">
                  <c:v>0.80555040933329991</c:v>
                </c:pt>
                <c:pt idx="6">
                  <c:v>0.83931633828205188</c:v>
                </c:pt>
                <c:pt idx="7">
                  <c:v>0.86574681421024957</c:v>
                </c:pt>
                <c:pt idx="8">
                  <c:v>0.88659871566982951</c:v>
                </c:pt>
                <c:pt idx="9">
                  <c:v>0.90320456650727288</c:v>
                </c:pt>
                <c:pt idx="1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711-F548-A800-95B5F4B7DD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20810544"/>
        <c:axId val="916010800"/>
      </c:lineChart>
      <c:catAx>
        <c:axId val="920810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6010800"/>
        <c:crosses val="autoZero"/>
        <c:auto val="1"/>
        <c:lblAlgn val="ctr"/>
        <c:lblOffset val="100"/>
        <c:noMultiLvlLbl val="0"/>
      </c:catAx>
      <c:valAx>
        <c:axId val="916010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0810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1BD01-F4BA-5A4E-9388-9CDC663AB71D}" type="datetimeFigureOut">
              <a:rPr lang="en-US" smtClean="0"/>
              <a:t>3/11/21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9BFAD-B35B-2048-BE7A-DAE6C0E25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37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159,210,217 IPs to start with </a:t>
            </a:r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122,127,384</a:t>
            </a:r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 after modeling 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116,372,223  after cookie/did per IP cutoff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114,996,037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after IP per cookie cutoff</a:t>
            </a:r>
            <a:endParaRPr lang="en-US" sz="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9BFAD-B35B-2048-BE7A-DAE6C0E25D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2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% of IPs with only 1 DID/cookies has been brought down from 25% to 14%.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9BFAD-B35B-2048-BE7A-DAE6C0E25D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74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D66E-10A2-2743-B703-307DA4287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E5CF7-4EE8-724C-AD89-DB34D2EA4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EED16-2FDC-2F46-957D-0CB6B1928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9075A-712A-E946-A26D-A251CAF3FA4F}" type="datetimeFigureOut">
              <a:rPr lang="en-US" smtClean="0"/>
              <a:t>3/11/21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0CA75-5B6F-7546-B245-E36A1C36B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966DF-FE21-7B42-A2A1-21CAE7671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66C8-6F89-0541-8927-BC48EB626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08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390B-C66F-8149-BFF9-143D8BCD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551A77-B1A5-0D45-9527-F16012EE82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2BD1F-9AE8-9F44-893E-79107AEBC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9075A-712A-E946-A26D-A251CAF3FA4F}" type="datetimeFigureOut">
              <a:rPr lang="en-US" smtClean="0"/>
              <a:t>3/11/21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6F576-9AD3-3848-B21E-D34CB30F5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CE5B3-C132-4F43-9CB0-7F1A2701A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66C8-6F89-0541-8927-BC48EB626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29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84DF9A-1B90-1D43-ADCA-D16226E20A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DB7FB5-551E-8A40-B959-F513F692B6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476B8-E244-BB4D-AEC8-604FBC5A8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9075A-712A-E946-A26D-A251CAF3FA4F}" type="datetimeFigureOut">
              <a:rPr lang="en-US" smtClean="0"/>
              <a:t>3/11/21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44F2-34F9-EA4A-9253-2BBA864CC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57416-2CAE-6947-8072-A0414B1D2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66C8-6F89-0541-8927-BC48EB626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38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8C7E4-D06F-C94D-8239-8AB22F43D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149A3-E69F-7D4C-91D3-D4905CD85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29379-09BB-F947-8648-CCF1CC9C2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9075A-712A-E946-A26D-A251CAF3FA4F}" type="datetimeFigureOut">
              <a:rPr lang="en-US" smtClean="0"/>
              <a:t>3/11/21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1CA92-9BB5-6A42-866F-D07202BD3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5B8AB-00F9-834B-BC7D-DF2BA5083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66C8-6F89-0541-8927-BC48EB626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53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CAE88-2095-3143-B0F4-F9D122ACE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C401C-21D7-8844-933D-237333452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FCBD7-909A-6C4B-8833-9B127096A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9075A-712A-E946-A26D-A251CAF3FA4F}" type="datetimeFigureOut">
              <a:rPr lang="en-US" smtClean="0"/>
              <a:t>3/11/21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8864B-0900-5D4E-8159-6D036C3B4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6371C-0361-6C46-8377-9D49C838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66C8-6F89-0541-8927-BC48EB626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9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54C9A-C78E-A044-8EB9-886E486B6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93D44-FC06-5C41-8C59-8FD08E83E6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938E4D-CA40-5440-8B04-2657F9D5F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38A69-0E4A-B348-A9D3-50B8D2FF0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9075A-712A-E946-A26D-A251CAF3FA4F}" type="datetimeFigureOut">
              <a:rPr lang="en-US" smtClean="0"/>
              <a:t>3/11/21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0EE30-6EA7-4541-8CA4-F5E927507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5108E-ABEB-2241-A653-D8DD3F4A8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66C8-6F89-0541-8927-BC48EB626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98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D105B-8BA7-1145-BBFB-5065E5CC1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C202D-AA67-E74D-BBCD-ECBF3AECF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81F38C-1A89-CF4D-8F0E-D9ED72A0E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54DFF-0348-A449-AC03-ACF74EA454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5EB4C7-A073-BD41-B360-05862D4739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346F8F-E38F-0A4C-B04D-7D59A15A1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9075A-712A-E946-A26D-A251CAF3FA4F}" type="datetimeFigureOut">
              <a:rPr lang="en-US" smtClean="0"/>
              <a:t>3/11/21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F009DD-21F1-A04B-ACDA-ACCE8619A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F7AB37-A22C-084A-BF05-7ED983072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66C8-6F89-0541-8927-BC48EB626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15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B244-8B14-EC40-ADFB-B9476E968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3B29E7-857F-BB4D-A5EF-F6A28B64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9075A-712A-E946-A26D-A251CAF3FA4F}" type="datetimeFigureOut">
              <a:rPr lang="en-US" smtClean="0"/>
              <a:t>3/11/21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8B84C-4251-4D4C-94E0-A79913616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0C250-638B-F743-8E10-F4E592C96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66C8-6F89-0541-8927-BC48EB626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3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A17D7E-21E3-D84A-A8E4-F96432A39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9075A-712A-E946-A26D-A251CAF3FA4F}" type="datetimeFigureOut">
              <a:rPr lang="en-US" smtClean="0"/>
              <a:t>3/11/21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E8383E-E52E-FE40-80D5-3BF9BCABF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D16D1-22F3-9A43-B647-76E056564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66C8-6F89-0541-8927-BC48EB626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40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4DC30-7AA8-0646-9866-3912B2712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8EC43-C90A-E548-9F50-2F149A210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55D84-2812-2B4F-9594-0E889CABD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AFB82-8B51-B74A-97EE-C381D366A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9075A-712A-E946-A26D-A251CAF3FA4F}" type="datetimeFigureOut">
              <a:rPr lang="en-US" smtClean="0"/>
              <a:t>3/11/21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A61BA-81E0-354B-8685-949E4D1A9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88E08-28AA-0D48-8E2D-087A5295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66C8-6F89-0541-8927-BC48EB626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91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D1A71-89D5-774D-852C-C0C919E5F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C1DCB9-599A-8C48-B791-9A660DAC6B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608D6-C941-D342-8EDC-2B68EEFED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1F612-2C60-3548-A28C-D480A3ECB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9075A-712A-E946-A26D-A251CAF3FA4F}" type="datetimeFigureOut">
              <a:rPr lang="en-US" smtClean="0"/>
              <a:t>3/11/21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2D8C1-FD29-7048-AAD0-2DD155E59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EC0DD5-4356-7247-86B9-C59BB508A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66C8-6F89-0541-8927-BC48EB626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25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E31595-C8CA-D340-AFB5-6D3BFB3C7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853CF-D03E-8343-81ED-D1B3F7F20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C7C6-8381-7F48-9FC2-0923ACFEB0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9075A-712A-E946-A26D-A251CAF3FA4F}" type="datetimeFigureOut">
              <a:rPr lang="en-US" smtClean="0"/>
              <a:t>3/11/21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0B07E-465C-CD47-9E28-8808082A1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66C51-725F-6A41-A916-5507D9814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766C8-6F89-0541-8927-BC48EB626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11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bilemarketer.com/ex/mobilemarketer/cms/opinion/columns/12660.html" TargetMode="External"/><Relationship Id="rId2" Type="http://schemas.openxmlformats.org/officeDocument/2006/relationships/hyperlink" Target="https://www.mediapost.com/publications/article/316757/64-of-tracking-cookies-are-blocked-deleted-by-we.html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hatismyipaddress.com/keeps-changing" TargetMode="External"/><Relationship Id="rId4" Type="http://schemas.openxmlformats.org/officeDocument/2006/relationships/hyperlink" Target="https://www.zdnet.com/article/ios-11-rolls-out-today-with-safari-anti-tracking-heres-why-advertisers-hate-it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D782E-6BCD-6140-946A-D2DA46A62C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IP cookie map study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BD12E3-9942-1F45-90B8-24F596118A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2019 Jul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337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5399-5B63-314F-9D83-888A0DDC4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63C847-7BC2-C24A-9C23-9EDD20A3DF60}"/>
              </a:ext>
            </a:extLst>
          </p:cNvPr>
          <p:cNvSpPr txBox="1"/>
          <p:nvPr/>
        </p:nvSpPr>
        <p:spPr>
          <a:xfrm>
            <a:off x="1516111" y="1824497"/>
            <a:ext cx="94932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TV IDs as a static ID can help us define whether an IP is static HH or not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IPs associated with TV IDs to build a predictive model that achieves over 90% accuracy, precision and recall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the model to predict if digital IPs is static or dynamic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HH level device graph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Retargeting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Cross channel planning and measurement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97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72183-52B6-224C-A635-DC6778F80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Variables – Dynamic </a:t>
            </a:r>
            <a:r>
              <a:rPr lang="en-US" dirty="0" err="1"/>
              <a:t>v.s</a:t>
            </a:r>
            <a:r>
              <a:rPr lang="en-US" dirty="0"/>
              <a:t>. Static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D3840-9F44-0D49-ABCE-0B570CDE9109}"/>
              </a:ext>
            </a:extLst>
          </p:cNvPr>
          <p:cNvSpPr txBox="1"/>
          <p:nvPr/>
        </p:nvSpPr>
        <p:spPr>
          <a:xfrm>
            <a:off x="838200" y="1690688"/>
            <a:ext cx="54128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TV_IDs that are present long enough in past 2 months 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TVs together if they are linked by Ips. All the IPs that are linked to those TVs are grouped together as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 group has only 1 IP, then we consider it’s static HHs.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 group has &gt;=10 IPs, we consider it’s not static HHs.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2AFC39-CA67-904F-834B-F931177D6628}"/>
              </a:ext>
            </a:extLst>
          </p:cNvPr>
          <p:cNvSpPr txBox="1"/>
          <p:nvPr/>
        </p:nvSpPr>
        <p:spPr>
          <a:xfrm>
            <a:off x="1093508" y="5471332"/>
            <a:ext cx="8476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Watch TV for &gt;=10 days; or time span between latest and earliest tune-in is &gt;= 20 days;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That is about 80% of the TVs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0AB846-645F-8440-B574-D4852C9F5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306" y="2514210"/>
            <a:ext cx="2698826" cy="122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16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72183-52B6-224C-A635-DC6778F80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Variables – Dynamic </a:t>
            </a:r>
            <a:r>
              <a:rPr lang="en-US" dirty="0" err="1"/>
              <a:t>v.s</a:t>
            </a:r>
            <a:r>
              <a:rPr lang="en-US" dirty="0"/>
              <a:t>. Static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C2F20-CCBC-0C48-AF78-93BEC6B21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0152"/>
            <a:ext cx="3666565" cy="2204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2DB127-BAED-564D-995F-670F2335F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02100"/>
            <a:ext cx="3666566" cy="2204002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E2DEEB9-9633-DF4A-A230-7F3A68D18A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4264929"/>
              </p:ext>
            </p:extLst>
          </p:nvPr>
        </p:nvGraphicFramePr>
        <p:xfrm>
          <a:off x="7463118" y="1660152"/>
          <a:ext cx="3890682" cy="2204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08532B7-DC99-B247-91EC-CBC692933A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8390369"/>
              </p:ext>
            </p:extLst>
          </p:nvPr>
        </p:nvGraphicFramePr>
        <p:xfrm>
          <a:off x="7463118" y="4102100"/>
          <a:ext cx="3890682" cy="2204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D9E4AC8-B6AD-6E43-B04B-66DF14C74761}"/>
              </a:ext>
            </a:extLst>
          </p:cNvPr>
          <p:cNvSpPr txBox="1"/>
          <p:nvPr/>
        </p:nvSpPr>
        <p:spPr>
          <a:xfrm>
            <a:off x="4854389" y="2460226"/>
            <a:ext cx="22591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Static IPs on average have less cookies and device 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Static IPs are matched to cookies that are associated with less IPs</a:t>
            </a:r>
          </a:p>
        </p:txBody>
      </p:sp>
    </p:spTree>
    <p:extLst>
      <p:ext uri="{BB962C8B-B14F-4D97-AF65-F5344CB8AC3E}">
        <p14:creationId xmlns:p14="http://schemas.microsoft.com/office/powerpoint/2010/main" val="2622798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493DD-B501-F946-A321-8C4A41EC0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Prediction Model evaluation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9C335-C451-AD4F-B7BC-50DBAB37F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573" y="1868002"/>
            <a:ext cx="3962400" cy="208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0FA9A7-346F-B14A-9FBB-4E48BA6C8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114" y="4604906"/>
            <a:ext cx="9017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20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2B2E9-1685-714E-9BC3-BAD2D9BF6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 selection – v2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14758-35C3-0F49-8397-58ACB91A8803}"/>
              </a:ext>
            </a:extLst>
          </p:cNvPr>
          <p:cNvSpPr txBox="1"/>
          <p:nvPr/>
        </p:nvSpPr>
        <p:spPr>
          <a:xfrm>
            <a:off x="6437227" y="4857589"/>
            <a:ext cx="4697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Accuracy: 92% prediction is accurate.</a:t>
            </a:r>
          </a:p>
          <a:p>
            <a:r>
              <a:rPr lang="en-US" dirty="0"/>
              <a:t>Precision: 92% are static among all predicted so.</a:t>
            </a:r>
          </a:p>
          <a:p>
            <a:r>
              <a:rPr lang="en-US" dirty="0"/>
              <a:t>Recall: 95% static HHs are predicted so.</a:t>
            </a:r>
          </a:p>
          <a:p>
            <a:r>
              <a:rPr lang="en-US" dirty="0"/>
              <a:t>F1: 93%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726D5-A8A8-274F-9E87-0D1628DE7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61" y="1400246"/>
            <a:ext cx="4397889" cy="4882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1F8205-6047-CB4C-94EC-B28DF6CC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407" y="1400246"/>
            <a:ext cx="5156393" cy="262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99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2B2E9-1685-714E-9BC3-BAD2D9BF6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 prediction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36436A-9395-8F49-98F2-872AF48D5804}"/>
              </a:ext>
            </a:extLst>
          </p:cNvPr>
          <p:cNvSpPr txBox="1"/>
          <p:nvPr/>
        </p:nvSpPr>
        <p:spPr>
          <a:xfrm>
            <a:off x="6495491" y="2285402"/>
            <a:ext cx="52073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About 77% IPs are predicted to be static HHs.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IPs that are predicted as static HHs have many  more IPs with smaller amount of cookies.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good and bad IPs have significant portion that has high # of </a:t>
            </a:r>
            <a:r>
              <a:rPr lang="en-US" dirty="0" err="1"/>
              <a:t>cookie+DIDs</a:t>
            </a:r>
            <a:r>
              <a:rPr lang="en-US" dirty="0"/>
              <a:t>. The traditional cutoff approach will probably keep a significant amount of bad IPs and throw out a good amount of good IPs.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876A11-8B46-484E-8305-FEA61985D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447" y="1623032"/>
            <a:ext cx="2767106" cy="9433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D53F5A-506D-D048-8E51-511BE869A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48595"/>
            <a:ext cx="45847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95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62517-A6A8-A544-8DEC-74F3B1A8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cleanup – cookie/DID per IP cutoff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5324E8-7AE3-5A4E-8587-6F7570DF0F63}"/>
              </a:ext>
            </a:extLst>
          </p:cNvPr>
          <p:cNvSpPr txBox="1"/>
          <p:nvPr/>
        </p:nvSpPr>
        <p:spPr>
          <a:xfrm>
            <a:off x="5776422" y="1414562"/>
            <a:ext cx="60013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Issues still: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are still IPs predicted to be static HHs that have number of </a:t>
            </a:r>
            <a:r>
              <a:rPr lang="en-US" dirty="0" err="1"/>
              <a:t>cookies+DIDs</a:t>
            </a:r>
            <a:r>
              <a:rPr lang="en-US" dirty="0"/>
              <a:t> more than common sense will suggest.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IPs with only 1 cookie/DID drop from 25% to 20.5%.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1-day only IP-cookie pair relationship drop from 73% to 57%.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more cleanup: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Drop IPs with more than 30 cookies. --&gt; that is about 3.5% of IPs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Drop IPs with more than 20 DIDs --&gt; that is about 1.8% of IPs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 total drop about 4.7% IPs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6C41AD-DDA0-4A42-A864-0401B2F33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55" y="1335881"/>
            <a:ext cx="3834281" cy="2304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7591E7-92E6-6443-8CC2-CEC3C2715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155" y="3736975"/>
            <a:ext cx="3834281" cy="230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91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62517-A6A8-A544-8DEC-74F3B1A8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cleanup – IP per cookie/DID cutoff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41D488-8B68-AB4C-93F3-12B39D603E87}"/>
              </a:ext>
            </a:extLst>
          </p:cNvPr>
          <p:cNvSpPr txBox="1"/>
          <p:nvPr/>
        </p:nvSpPr>
        <p:spPr>
          <a:xfrm>
            <a:off x="2303380" y="4311476"/>
            <a:ext cx="64461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% of IPs with only 1 cookie/DID stays at 21%.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1-day only IP-cookie pair relationship drop further to 50%.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99+% of cookies have &lt;=4 IPs; 99+% of DIDs have &lt;=3 </a:t>
            </a:r>
            <a:r>
              <a:rPr lang="en-US" dirty="0" err="1"/>
              <a:t>Ips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 cookies with &gt;4 IPs; Drop DIDs with &gt;3 IPs. That is 1.2% IPs.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E9EC5-1CB5-5A48-988C-98B29032D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920" y="1792781"/>
            <a:ext cx="3532011" cy="2123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11E684-2359-BD43-A5E5-22CA55B8A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57" y="1794208"/>
            <a:ext cx="3261285" cy="2296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01087A-0779-BE4B-A672-4FFCDA359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67" y="1792781"/>
            <a:ext cx="3845112" cy="231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55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62517-A6A8-A544-8DEC-74F3B1A8D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IP cookie map flags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41D488-8B68-AB4C-93F3-12B39D603E87}"/>
              </a:ext>
            </a:extLst>
          </p:cNvPr>
          <p:cNvSpPr txBox="1"/>
          <p:nvPr/>
        </p:nvSpPr>
        <p:spPr>
          <a:xfrm>
            <a:off x="2249591" y="2017059"/>
            <a:ext cx="80239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day only relations flag: (days=1)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Needed days=1 for conversion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May make sense to drop days=1 for retargeting if cookie is short lived or cookie doesn’t show up in Ad cloud often enough?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Dominant IP for cookie relation: (</a:t>
            </a:r>
            <a:r>
              <a:rPr lang="en-US" dirty="0" err="1"/>
              <a:t>rn</a:t>
            </a:r>
            <a:r>
              <a:rPr lang="en-US" dirty="0"/>
              <a:t>=1)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 conversion especially PTV/CTV where exposure most likely happens at dominant IP, it may make sense to drop relations where cookie is mapped to an IP that is not dominant?</a:t>
            </a:r>
          </a:p>
        </p:txBody>
      </p:sp>
    </p:spTree>
    <p:extLst>
      <p:ext uri="{BB962C8B-B14F-4D97-AF65-F5344CB8AC3E}">
        <p14:creationId xmlns:p14="http://schemas.microsoft.com/office/powerpoint/2010/main" val="53168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BC9E-C954-E349-872E-BE0C3F5F4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45809"/>
            <a:ext cx="9144000" cy="15647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Sparse cookies / 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F69B8-64D4-724F-9AD5-24E2F637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3947050"/>
            <a:ext cx="9144000" cy="5725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more prevalant issue?</a:t>
            </a:r>
          </a:p>
        </p:txBody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9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762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E837B-B3B4-394C-8CAF-4EF72F28E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many cookies per IP?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962789-39F7-5142-8889-9884D77E575C}"/>
              </a:ext>
            </a:extLst>
          </p:cNvPr>
          <p:cNvSpPr txBox="1"/>
          <p:nvPr/>
        </p:nvSpPr>
        <p:spPr>
          <a:xfrm>
            <a:off x="838200" y="2173288"/>
            <a:ext cx="3603171" cy="3639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As we increase lookback window, the cookie per IP number increases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Regardless of lookback window, the % of IPs with only 1 cookie/DID is about the same: 25%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What could be the reason of that 25%?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Random cookies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Random IPs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72FAF-A7C8-A240-97B8-A317A3950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547" y="2606738"/>
            <a:ext cx="4755776" cy="320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33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E837B-B3B4-394C-8CAF-4EF72F28E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Preliminary comparison with </a:t>
            </a: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Vizio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valid IPs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962789-39F7-5142-8889-9884D77E575C}"/>
              </a:ext>
            </a:extLst>
          </p:cNvPr>
          <p:cNvSpPr txBox="1"/>
          <p:nvPr/>
        </p:nvSpPr>
        <p:spPr>
          <a:xfrm>
            <a:off x="472440" y="2173288"/>
            <a:ext cx="3603171" cy="3639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Vizio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Ips</a:t>
            </a:r>
            <a:r>
              <a:rPr lang="en-US" sz="2000" dirty="0">
                <a:solidFill>
                  <a:srgbClr val="FFFFFF"/>
                </a:solidFill>
              </a:rPr>
              <a:t> are good quality in the sense that they are all cable providers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IPs in Adobe universe has many more IPs with only 1 cookie/DID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Why the difference?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More random IPs as </a:t>
            </a:r>
            <a:r>
              <a:rPr lang="en-US" sz="2000" dirty="0" err="1">
                <a:solidFill>
                  <a:srgbClr val="FFFFFF"/>
                </a:solidFill>
              </a:rPr>
              <a:t>Vizio</a:t>
            </a:r>
            <a:r>
              <a:rPr lang="en-US" sz="2000" dirty="0">
                <a:solidFill>
                  <a:srgbClr val="FFFFFF"/>
                </a:solidFill>
              </a:rPr>
              <a:t> valid IPs excluded non-ISP IPs and some dynamic IPs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78C51-C633-8842-A0B0-E649D09F5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546" y="2621530"/>
            <a:ext cx="5080209" cy="30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23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EB765-E83C-0A4A-886D-71F20F5A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Duration of IP cookie relationship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136D3E-7129-7244-BA9D-BDC1BA48EF91}"/>
              </a:ext>
            </a:extLst>
          </p:cNvPr>
          <p:cNvSpPr txBox="1"/>
          <p:nvPr/>
        </p:nvSpPr>
        <p:spPr>
          <a:xfrm>
            <a:off x="838200" y="2173288"/>
            <a:ext cx="3603171" cy="3639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75% of IP cookie relationship, only show up in Adobe Ad cloud one day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Another 10% only show up 2 days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What could be the reasons?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Random cookies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Random IPs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FEB22-0084-A24C-9719-A35B75D37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377" y="2527400"/>
            <a:ext cx="45847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15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5EB0D-0646-5144-9DEB-BAF2F3D80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Why so many sparse cookies/IPs?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B290F3-A1B8-9843-BF6D-E8594E081723}"/>
              </a:ext>
            </a:extLst>
          </p:cNvPr>
          <p:cNvSpPr txBox="1"/>
          <p:nvPr/>
        </p:nvSpPr>
        <p:spPr>
          <a:xfrm>
            <a:off x="645318" y="1666876"/>
            <a:ext cx="1121330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https://www.mediapost.com/publications/article/316757/64-of-tracking-cookies-are-blocked-deleted-by-we.html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“64% of their tracking cookies were either blocked or deleted by web browsers. The rejection rate on mobile devices was higher -- at 75%, compared with 41% on desktop”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https://www.mobilemarketer.com/ex/mobilemarketer/cms/opinion/columns/12660.html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“If you are a simple meat-and-potatoes HTML page or even a fancy one with some JavaScript, you just cannot get the UDID of the device you are being shown on.”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Mobile ads/conversion still use cookies unless campaign/conversion happen in app.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https://www.zdnet.com/article/ios-11-rolls-out-today-with-safari-anti-tracking-heres-why-advertisers-hate-it/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“Safari already blocks third-party cookies, but ITP will delete first-party cookies too if the user hasn't interacted with the site in the past 30 days. 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https://whatismyipaddress.com/keeps-changing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“Dynamic IP addresses make it easier for your ISP if you're an ordinary computer user.”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100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BC9E-C954-E349-872E-BE0C3F5F4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45809"/>
            <a:ext cx="9144000" cy="15647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Too many cookies per IP?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F69B8-64D4-724F-9AD5-24E2F637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3947050"/>
            <a:ext cx="9144000" cy="5725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other side of the problem</a:t>
            </a: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03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4300C-BA47-E740-9902-EA256DDB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so many cookies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75DBC3-9CBC-134A-9CA9-3B91A591E286}"/>
              </a:ext>
            </a:extLst>
          </p:cNvPr>
          <p:cNvSpPr txBox="1"/>
          <p:nvPr/>
        </p:nvSpPr>
        <p:spPr>
          <a:xfrm>
            <a:off x="6557261" y="2706796"/>
            <a:ext cx="4246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 server 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IPs assigned to multiple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A4B24-BE5E-BB47-B00D-AB171A1A5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536515" cy="324498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903FD08-2E0E-8648-A30F-37CB61A661AA}"/>
              </a:ext>
            </a:extLst>
          </p:cNvPr>
          <p:cNvSpPr/>
          <p:nvPr/>
        </p:nvSpPr>
        <p:spPr>
          <a:xfrm>
            <a:off x="5220074" y="3065929"/>
            <a:ext cx="806823" cy="3630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76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A683-C36E-5F4D-9383-1AA63B2DF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45809"/>
            <a:ext cx="9144000" cy="15647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63911-7049-4842-BB34-2ADDD2158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3947050"/>
            <a:ext cx="9144000" cy="5725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Prediction model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46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1769</TotalTime>
  <Words>1016</Words>
  <Application>Microsoft Macintosh PowerPoint</Application>
  <PresentationFormat>Widescreen</PresentationFormat>
  <Paragraphs>115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IP cookie map study</vt:lpstr>
      <vt:lpstr>Sparse cookies / IPs</vt:lpstr>
      <vt:lpstr>How many cookies per IP?</vt:lpstr>
      <vt:lpstr>Preliminary comparison with Vizio valid IPs</vt:lpstr>
      <vt:lpstr>Duration of IP cookie relationship</vt:lpstr>
      <vt:lpstr>Why so many sparse cookies/IPs?</vt:lpstr>
      <vt:lpstr>Too many cookies per IP?</vt:lpstr>
      <vt:lpstr>Why so many cookies</vt:lpstr>
      <vt:lpstr>Our Methodology</vt:lpstr>
      <vt:lpstr>Methodology overview</vt:lpstr>
      <vt:lpstr>Dependent Variables – Dynamic v.s. Static</vt:lpstr>
      <vt:lpstr>Dependent Variables – Dynamic v.s. Static</vt:lpstr>
      <vt:lpstr>Prediction Model evaluation</vt:lpstr>
      <vt:lpstr>Model selection – v2 </vt:lpstr>
      <vt:lpstr>Model prediction</vt:lpstr>
      <vt:lpstr>Further cleanup – cookie/DID per IP cutoff</vt:lpstr>
      <vt:lpstr>Further cleanup – IP per cookie/DID cutoff</vt:lpstr>
      <vt:lpstr>IP cookie map flags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 cookie map study</dc:title>
  <dc:creator>Can Tan</dc:creator>
  <cp:lastModifiedBy>Can Tan</cp:lastModifiedBy>
  <cp:revision>29</cp:revision>
  <dcterms:created xsi:type="dcterms:W3CDTF">2019-06-24T15:45:07Z</dcterms:created>
  <dcterms:modified xsi:type="dcterms:W3CDTF">2021-03-11T15:54:17Z</dcterms:modified>
</cp:coreProperties>
</file>